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85" r:id="rId2"/>
    <p:sldId id="260" r:id="rId3"/>
    <p:sldId id="261" r:id="rId4"/>
    <p:sldId id="274" r:id="rId5"/>
    <p:sldId id="283" r:id="rId6"/>
    <p:sldId id="284" r:id="rId7"/>
    <p:sldId id="279" r:id="rId8"/>
    <p:sldId id="265" r:id="rId9"/>
    <p:sldId id="275" r:id="rId10"/>
    <p:sldId id="266" r:id="rId11"/>
    <p:sldId id="277" r:id="rId12"/>
    <p:sldId id="276" r:id="rId13"/>
    <p:sldId id="280" r:id="rId14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Libre Franklin" pitchFamily="2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DC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78" autoAdjust="0"/>
  </p:normalViewPr>
  <p:slideViewPr>
    <p:cSldViewPr snapToGrid="0">
      <p:cViewPr varScale="1">
        <p:scale>
          <a:sx n="85" d="100"/>
          <a:sy n="85" d="100"/>
        </p:scale>
        <p:origin x="96" y="102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-318923" y="4681865"/>
            <a:ext cx="3594024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18792" y="1729519"/>
            <a:ext cx="8106416" cy="800189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sz="4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88946" y="2981246"/>
            <a:ext cx="5312979" cy="80018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endParaRPr sz="4000" b="1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681865"/>
            <a:ext cx="241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418227" y="322718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0" t="43657" r="19451" b="32039"/>
          <a:stretch/>
        </p:blipFill>
        <p:spPr>
          <a:xfrm>
            <a:off x="4090565" y="766181"/>
            <a:ext cx="4635208" cy="1278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376722" y="3910682"/>
            <a:ext cx="480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More Scheduled Castes &amp; Tribes (</a:t>
            </a:r>
            <a:r>
              <a:rPr lang="fr-FR" sz="1400" dirty="0" err="1"/>
              <a:t>respectively</a:t>
            </a:r>
            <a:r>
              <a:rPr lang="fr-FR" sz="1400" dirty="0"/>
              <a:t> 67% and 61%) (and </a:t>
            </a:r>
            <a:r>
              <a:rPr lang="fr-FR" dirty="0"/>
              <a:t>O</a:t>
            </a:r>
            <a:r>
              <a:rPr lang="fr-FR" sz="1400" dirty="0"/>
              <a:t>thers </a:t>
            </a:r>
            <a:r>
              <a:rPr lang="fr-FR" sz="1400" dirty="0" err="1"/>
              <a:t>mainly</a:t>
            </a:r>
            <a:r>
              <a:rPr lang="fr-FR" sz="1400" dirty="0"/>
              <a:t> in cluster0)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Muslims</a:t>
            </a:r>
            <a:r>
              <a:rPr lang="fr-FR" sz="1400" dirty="0"/>
              <a:t> (59% of </a:t>
            </a:r>
            <a:r>
              <a:rPr lang="fr-FR" sz="1400" dirty="0" err="1"/>
              <a:t>muslims</a:t>
            </a:r>
            <a:r>
              <a:rPr lang="fr-FR" sz="1400" dirty="0"/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2" t="45652" r="36461" b="13306"/>
          <a:stretch/>
        </p:blipFill>
        <p:spPr>
          <a:xfrm>
            <a:off x="418227" y="816818"/>
            <a:ext cx="3498421" cy="202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9" t="46091" r="36831" b="13168"/>
          <a:stretch/>
        </p:blipFill>
        <p:spPr>
          <a:xfrm>
            <a:off x="4832125" y="2443243"/>
            <a:ext cx="3935153" cy="2272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3" t="44335" r="12305" b="34815"/>
          <a:stretch/>
        </p:blipFill>
        <p:spPr>
          <a:xfrm>
            <a:off x="376722" y="2943450"/>
            <a:ext cx="4223303" cy="878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3393787" y="278711"/>
            <a:ext cx="1393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2" t="11073" r="38327" b="55671"/>
          <a:stretch/>
        </p:blipFill>
        <p:spPr>
          <a:xfrm>
            <a:off x="6009743" y="675275"/>
            <a:ext cx="2054576" cy="2304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4572000" y="3812763"/>
            <a:ext cx="333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Cluster1: </a:t>
            </a:r>
            <a:r>
              <a:rPr lang="fr-FR" dirty="0" err="1"/>
              <a:t>less</a:t>
            </a:r>
            <a:r>
              <a:rPr lang="fr-FR" dirty="0"/>
              <a:t> money,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, </a:t>
            </a:r>
          </a:p>
          <a:p>
            <a:r>
              <a:rPr lang="fr-FR" dirty="0"/>
              <a:t>More rural, </a:t>
            </a:r>
            <a:r>
              <a:rPr lang="fr-FR" dirty="0" err="1"/>
              <a:t>with</a:t>
            </a:r>
            <a:r>
              <a:rPr lang="fr-FR" dirty="0"/>
              <a:t> ration </a:t>
            </a:r>
            <a:r>
              <a:rPr lang="fr-FR" dirty="0" err="1"/>
              <a:t>card</a:t>
            </a:r>
            <a:endParaRPr lang="fr-FR" dirty="0"/>
          </a:p>
          <a:p>
            <a:endParaRPr lang="fr-FR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1073" r="57521" b="54012"/>
          <a:stretch/>
        </p:blipFill>
        <p:spPr>
          <a:xfrm>
            <a:off x="847103" y="2988793"/>
            <a:ext cx="1949269" cy="164794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49848" r="39056" b="15940"/>
          <a:stretch/>
        </p:blipFill>
        <p:spPr>
          <a:xfrm>
            <a:off x="773618" y="817015"/>
            <a:ext cx="4497030" cy="21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8" t="47407" r="33538" b="12713"/>
          <a:stretch/>
        </p:blipFill>
        <p:spPr>
          <a:xfrm>
            <a:off x="5757333" y="2064118"/>
            <a:ext cx="3012347" cy="1543490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36" t="37750" r="35733" b="21208"/>
          <a:stretch/>
        </p:blipFill>
        <p:spPr>
          <a:xfrm>
            <a:off x="847323" y="842448"/>
            <a:ext cx="3312134" cy="1873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582533" y="2702094"/>
            <a:ext cx="6378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The main </a:t>
            </a:r>
            <a:r>
              <a:rPr lang="fr-FR" sz="1200" dirty="0" err="1"/>
              <a:t>difference</a:t>
            </a:r>
            <a:r>
              <a:rPr lang="fr-FR" sz="1200" dirty="0"/>
              <a:t> </a:t>
            </a:r>
            <a:r>
              <a:rPr lang="fr-FR" sz="1200" dirty="0" err="1"/>
              <a:t>seems</a:t>
            </a:r>
            <a:r>
              <a:rPr lang="fr-FR" sz="1200" dirty="0"/>
              <a:t> to </a:t>
            </a:r>
            <a:r>
              <a:rPr lang="fr-FR" sz="1200" dirty="0" err="1"/>
              <a:t>be</a:t>
            </a:r>
            <a:r>
              <a:rPr lang="fr-FR" sz="1200" dirty="0"/>
              <a:t> 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level</a:t>
            </a:r>
            <a:r>
              <a:rPr lang="fr-FR" sz="1200" dirty="0"/>
              <a:t> of revenue. </a:t>
            </a:r>
          </a:p>
          <a:p>
            <a:endParaRPr lang="fr-FR" sz="1200" dirty="0"/>
          </a:p>
          <a:p>
            <a:r>
              <a:rPr lang="fr-FR" sz="1200" dirty="0"/>
              <a:t>Religion &amp; </a:t>
            </a:r>
            <a:r>
              <a:rPr lang="fr-FR" sz="1200" dirty="0" err="1"/>
              <a:t>cast</a:t>
            </a:r>
            <a:r>
              <a:rPr lang="fr-FR" sz="1200" dirty="0"/>
              <a:t> are not a </a:t>
            </a:r>
            <a:r>
              <a:rPr lang="fr-FR" sz="1200" dirty="0" err="1"/>
              <a:t>criteria</a:t>
            </a:r>
            <a:r>
              <a:rPr lang="fr-FR" sz="1200" dirty="0"/>
              <a:t> of </a:t>
            </a:r>
            <a:r>
              <a:rPr lang="fr-FR" sz="1200" dirty="0" err="1"/>
              <a:t>food</a:t>
            </a:r>
            <a:r>
              <a:rPr lang="fr-FR" sz="1200" dirty="0"/>
              <a:t> </a:t>
            </a:r>
            <a:r>
              <a:rPr lang="fr-FR" sz="1200" dirty="0" err="1"/>
              <a:t>consumption</a:t>
            </a:r>
            <a:r>
              <a:rPr lang="fr-FR" sz="1200" dirty="0"/>
              <a:t> –</a:t>
            </a:r>
          </a:p>
          <a:p>
            <a:r>
              <a:rPr lang="fr-FR" sz="1200" dirty="0"/>
              <a:t>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can’t</a:t>
            </a:r>
            <a:r>
              <a:rPr lang="fr-FR" sz="1200" dirty="0"/>
              <a:t> not affect </a:t>
            </a:r>
            <a:r>
              <a:rPr lang="fr-FR" sz="1200" dirty="0" err="1"/>
              <a:t>special</a:t>
            </a:r>
            <a:r>
              <a:rPr lang="fr-FR" sz="1200" dirty="0"/>
              <a:t> </a:t>
            </a:r>
            <a:r>
              <a:rPr lang="fr-FR" sz="1200" dirty="0" err="1"/>
              <a:t>food</a:t>
            </a:r>
            <a:r>
              <a:rPr lang="fr-FR" sz="1200" dirty="0"/>
              <a:t> to a religion/a </a:t>
            </a:r>
            <a:r>
              <a:rPr lang="fr-FR" sz="1200" dirty="0" err="1"/>
              <a:t>cast</a:t>
            </a:r>
            <a:r>
              <a:rPr lang="fr-FR" sz="1200" dirty="0"/>
              <a:t>, </a:t>
            </a:r>
            <a:r>
              <a:rPr lang="fr-FR" sz="1200" dirty="0" err="1"/>
              <a:t>independently</a:t>
            </a:r>
            <a:r>
              <a:rPr lang="fr-FR" sz="1200" dirty="0"/>
              <a:t> of revenue</a:t>
            </a:r>
          </a:p>
          <a:p>
            <a:endParaRPr lang="fr-FR" sz="1200" dirty="0"/>
          </a:p>
          <a:p>
            <a:r>
              <a:rPr lang="fr-FR" sz="1200" dirty="0"/>
              <a:t>But the </a:t>
            </a:r>
            <a:r>
              <a:rPr lang="fr-FR" sz="1200" dirty="0" err="1"/>
              <a:t>poorer</a:t>
            </a:r>
            <a:r>
              <a:rPr lang="fr-FR" sz="1200" dirty="0"/>
              <a:t> and the one </a:t>
            </a:r>
            <a:r>
              <a:rPr lang="fr-FR" sz="1200" dirty="0" err="1"/>
              <a:t>who</a:t>
            </a:r>
            <a:r>
              <a:rPr lang="fr-FR" sz="1200" dirty="0"/>
              <a:t> </a:t>
            </a:r>
            <a:r>
              <a:rPr lang="fr-FR" sz="1200" dirty="0" err="1"/>
              <a:t>eats</a:t>
            </a:r>
            <a:r>
              <a:rPr lang="fr-FR" sz="1200" dirty="0"/>
              <a:t> </a:t>
            </a:r>
            <a:r>
              <a:rPr lang="fr-FR" sz="1200" dirty="0" err="1"/>
              <a:t>less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majority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scheduled caste, Tribes, have islam as religion and </a:t>
            </a:r>
            <a:r>
              <a:rPr lang="fr-FR" sz="1200" dirty="0" err="1"/>
              <a:t>lives</a:t>
            </a:r>
            <a:r>
              <a:rPr lang="fr-FR" sz="1200" dirty="0"/>
              <a:t> in rural </a:t>
            </a:r>
            <a:r>
              <a:rPr lang="fr-FR" sz="1200" dirty="0" err="1"/>
              <a:t>sector</a:t>
            </a:r>
            <a:endParaRPr lang="fr-FR" sz="1200" dirty="0"/>
          </a:p>
          <a:p>
            <a:endParaRPr lang="fr-FR" sz="1200" dirty="0"/>
          </a:p>
          <a:p>
            <a:r>
              <a:rPr lang="fr-FR" sz="1200" dirty="0">
                <a:sym typeface="Wingdings" panose="05000000000000000000" pitchFamily="2" charset="2"/>
              </a:rPr>
              <a:t> </a:t>
            </a:r>
            <a:r>
              <a:rPr lang="fr-FR" sz="1200" dirty="0"/>
              <a:t>There </a:t>
            </a:r>
            <a:r>
              <a:rPr lang="fr-FR" sz="1200" dirty="0" err="1"/>
              <a:t>is</a:t>
            </a:r>
            <a:r>
              <a:rPr lang="fr-FR" sz="1200" dirty="0"/>
              <a:t> no </a:t>
            </a:r>
            <a:r>
              <a:rPr lang="fr-FR" sz="1200" dirty="0" err="1"/>
              <a:t>difference</a:t>
            </a:r>
            <a:r>
              <a:rPr lang="fr-FR" sz="1200" dirty="0"/>
              <a:t> of the structure of </a:t>
            </a:r>
            <a:r>
              <a:rPr lang="fr-FR" sz="1200" dirty="0" err="1"/>
              <a:t>food</a:t>
            </a:r>
            <a:r>
              <a:rPr lang="fr-FR" sz="1200" dirty="0"/>
              <a:t> </a:t>
            </a:r>
            <a:r>
              <a:rPr lang="fr-FR" sz="1200" dirty="0" err="1"/>
              <a:t>consumption</a:t>
            </a:r>
            <a:r>
              <a:rPr lang="fr-FR" sz="1200" dirty="0"/>
              <a:t> </a:t>
            </a:r>
            <a:r>
              <a:rPr lang="fr-FR" sz="1200" dirty="0" err="1"/>
              <a:t>related</a:t>
            </a:r>
            <a:r>
              <a:rPr lang="fr-FR" sz="1200" dirty="0"/>
              <a:t> on religion/</a:t>
            </a:r>
            <a:r>
              <a:rPr lang="fr-FR" sz="1200" dirty="0" err="1"/>
              <a:t>cast</a:t>
            </a:r>
            <a:r>
              <a:rPr lang="fr-FR" sz="1200" dirty="0"/>
              <a:t>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0" t="42189" r="28853" b="17932"/>
          <a:stretch/>
        </p:blipFill>
        <p:spPr>
          <a:xfrm>
            <a:off x="4264442" y="416359"/>
            <a:ext cx="3696859" cy="17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653971" y="1336753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2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25408" y="2263973"/>
            <a:ext cx="48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6500813" y="2778321"/>
            <a:ext cx="13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71250" y="922325"/>
            <a:ext cx="4879200" cy="1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fr-FR" sz="1200" b="1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D1C1D"/>
                </a:solidFill>
                <a:latin typeface="Slack-Lato"/>
              </a:rPr>
              <a:t>Analyze  the indicators that correspond with quality of life and  the responsiveness of demand  taking into account that the link with social background permit a better understanding of the consumer. </a:t>
            </a:r>
            <a:endParaRPr lang="fr-FR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D1C1D"/>
                </a:solidFill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864150" y="3359706"/>
            <a:ext cx="72011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D1C1D"/>
                </a:solidFill>
                <a:latin typeface="Slack-Lato"/>
              </a:rPr>
              <a:t>The objective of the project is to see whether social characteristics determine consumption behavior or not.</a:t>
            </a:r>
            <a:endParaRPr lang="en-US" sz="14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lang="en-US" sz="1400" dirty="0">
              <a:solidFill>
                <a:srgbClr val="1D1C1D"/>
              </a:solidFill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5935273" y="675275"/>
            <a:ext cx="2647727" cy="21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87754" y="634627"/>
            <a:ext cx="240149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Socio-Economic/Monitoring Survey of NSS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Title: India - Household Consumer Expenditure, NSS 68th Round : July 2011 - June 2012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From : National Sample Survey Office - Ministry of Statistics and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Programme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Implementation(MOSPI),Government of India.</a:t>
            </a:r>
            <a:endParaRPr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662179" y="986618"/>
            <a:ext cx="1092632" cy="809873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Data </a:t>
            </a:r>
            <a:r>
              <a:rPr lang="fr-FR" dirty="0" err="1">
                <a:solidFill>
                  <a:srgbClr val="00B0F0"/>
                </a:solidFill>
              </a:rPr>
              <a:t>Loading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4224239" y="1891085"/>
            <a:ext cx="357447" cy="41454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2117096" y="3637335"/>
            <a:ext cx="1078323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3664627" y="3602743"/>
            <a:ext cx="1554054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Model </a:t>
            </a:r>
            <a:r>
              <a:rPr lang="fr-FR" dirty="0" err="1">
                <a:solidFill>
                  <a:srgbClr val="00B0F0"/>
                </a:solidFill>
              </a:rPr>
              <a:t>implementation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3900649" y="986619"/>
            <a:ext cx="836486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2258640" y="1008338"/>
            <a:ext cx="1163437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Data </a:t>
            </a:r>
            <a:r>
              <a:rPr lang="fr-FR" dirty="0" err="1">
                <a:solidFill>
                  <a:srgbClr val="00B0F0"/>
                </a:solidFill>
              </a:rPr>
              <a:t>cleaning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367208" y="3632028"/>
            <a:ext cx="1232446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1780068" y="1164189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1631718" y="3793186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3437970" y="1142470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3698989" y="2334672"/>
            <a:ext cx="1326012" cy="796574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Encode non-</a:t>
            </a:r>
            <a:r>
              <a:rPr lang="fr-FR" dirty="0" err="1">
                <a:solidFill>
                  <a:srgbClr val="00B0F0"/>
                </a:solidFill>
              </a:rPr>
              <a:t>numeric</a:t>
            </a:r>
            <a:r>
              <a:rPr lang="fr-FR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4224239" y="3191339"/>
            <a:ext cx="357447" cy="41454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3195420" y="3758594"/>
            <a:ext cx="453314" cy="484871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439841" y="852877"/>
            <a:ext cx="8355920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1. Three datasets: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Food expenditure: Shape (5763152, 35)</a:t>
            </a:r>
          </a:p>
          <a:p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2. Build a unique dataset: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Merge on Household ID and features selections: Shape (</a:t>
            </a:r>
            <a:r>
              <a:rPr lang="fr-FR" sz="1600" dirty="0">
                <a:solidFill>
                  <a:srgbClr val="1D1C1D"/>
                </a:solidFill>
                <a:latin typeface="Slack-Lato"/>
              </a:rPr>
              <a:t>100497, 33)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7 columns non-numeric – 26 columns numeric (1 ID, 9 on household and 23 on food)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3. Cleaning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Rename labels of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columns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Build a new classification with filter creation on food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Check for duplicates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/ missing value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Exclude outliers in each numeric column 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Drop rows with small numbers of household (ex: 'Zoroastrianism’, only one household)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Check collinearity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>
              <a:buSzPts val="1100"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22618" r="12088" b="57900"/>
          <a:stretch/>
        </p:blipFill>
        <p:spPr>
          <a:xfrm>
            <a:off x="987991" y="896383"/>
            <a:ext cx="7296433" cy="2003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884583" y="2931408"/>
            <a:ext cx="7296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</a:t>
            </a:r>
            <a:r>
              <a:rPr lang="fr-FR" dirty="0">
                <a:sym typeface="Wingdings" panose="05000000000000000000" pitchFamily="2" charset="2"/>
              </a:rPr>
              <a:t> administratives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</a:t>
            </a:r>
            <a:r>
              <a:rPr lang="fr-FR" dirty="0" err="1"/>
              <a:t>discrimation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 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749000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9" t="12399" r="50865" b="12878"/>
          <a:stretch/>
        </p:blipFill>
        <p:spPr>
          <a:xfrm>
            <a:off x="5183784" y="169333"/>
            <a:ext cx="3740042" cy="462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6" t="13169" r="14939" b="13965"/>
          <a:stretch/>
        </p:blipFill>
        <p:spPr>
          <a:xfrm>
            <a:off x="718178" y="922325"/>
            <a:ext cx="4093942" cy="3673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1767516" y="337913"/>
            <a:ext cx="2209752" cy="32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rgbClr val="00B0F0"/>
                </a:solidFill>
              </a:rPr>
              <a:t>Monthly</a:t>
            </a:r>
            <a:r>
              <a:rPr lang="fr-FR" sz="1000" dirty="0">
                <a:solidFill>
                  <a:srgbClr val="00B0F0"/>
                </a:solidFill>
              </a:rPr>
              <a:t> Per Capita Consumer </a:t>
            </a:r>
            <a:r>
              <a:rPr lang="fr-FR" sz="1000" dirty="0" err="1">
                <a:solidFill>
                  <a:srgbClr val="00B0F0"/>
                </a:solidFill>
              </a:rPr>
              <a:t>Expenditure</a:t>
            </a:r>
            <a:r>
              <a:rPr lang="fr-FR" sz="1000" dirty="0">
                <a:solidFill>
                  <a:srgbClr val="00B0F0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42476" r="39138" b="34995"/>
          <a:stretch/>
        </p:blipFill>
        <p:spPr>
          <a:xfrm>
            <a:off x="2324466" y="2571750"/>
            <a:ext cx="6231467" cy="198331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13752" r="38375" b="62485"/>
          <a:stretch/>
        </p:blipFill>
        <p:spPr>
          <a:xfrm>
            <a:off x="1752953" y="428225"/>
            <a:ext cx="6231467" cy="20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0999" y="428224"/>
            <a:ext cx="5726911" cy="6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561000" y="97237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24 columns to cluster </a:t>
            </a:r>
          </a:p>
          <a:p>
            <a:pPr marL="0" lvl="0" indent="0">
              <a:buFont typeface="Arial"/>
              <a:buNone/>
            </a:pPr>
            <a:endParaRPr lang="en-US" sz="1600" b="1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PCA: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Principal Component Analysis (PCA) is used for dimensionality reduction in machine learning. 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PCA is used to filter noisy datasets, such as image compression.</a:t>
            </a:r>
          </a:p>
          <a:p>
            <a:pPr marL="0" lvl="0" indent="0">
              <a:buFont typeface="Arial"/>
              <a:buNone/>
            </a:pPr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group and find the average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8201"/>
              </p:ext>
            </p:extLst>
          </p:nvPr>
        </p:nvGraphicFramePr>
        <p:xfrm>
          <a:off x="671250" y="1175039"/>
          <a:ext cx="750538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5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444978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207909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405372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rgbClr val="00B0F0"/>
                          </a:solidFill>
                        </a:rPr>
                        <a:t>Models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Optimum of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Score Silhouette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0,623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0,561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439153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200" b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2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200" b="0" kern="1200" dirty="0">
                        <a:solidFill>
                          <a:srgbClr val="00B0F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rgbClr val="00B0F0"/>
                          </a:solidFill>
                        </a:rPr>
                        <a:t>2 ( or 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2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655</Words>
  <Application>Microsoft Office PowerPoint</Application>
  <PresentationFormat>On-screen Show (16:9)</PresentationFormat>
  <Paragraphs>137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-apple-system</vt:lpstr>
      <vt:lpstr>Poppins</vt:lpstr>
      <vt:lpstr>Helvetica Neue</vt:lpstr>
      <vt:lpstr>Slack-Lato</vt:lpstr>
      <vt:lpstr>Helvetica Neue Light</vt:lpstr>
      <vt:lpstr>Montserrat</vt:lpstr>
      <vt:lpstr>Libre Franklin</vt:lpstr>
      <vt:lpstr>Arial</vt:lpstr>
      <vt:lpstr>Poppins Medium</vt:lpstr>
      <vt:lpstr>Wingdings</vt:lpstr>
      <vt:lpstr>Calibri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</dc:creator>
  <cp:lastModifiedBy>Sandrine Prevot</cp:lastModifiedBy>
  <cp:revision>23</cp:revision>
  <dcterms:modified xsi:type="dcterms:W3CDTF">2022-02-11T10:05:14Z</dcterms:modified>
</cp:coreProperties>
</file>